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74" r:id="rId11"/>
    <p:sldId id="276" r:id="rId12"/>
    <p:sldId id="278" r:id="rId13"/>
    <p:sldId id="279" r:id="rId14"/>
    <p:sldId id="280" r:id="rId15"/>
    <p:sldId id="264" r:id="rId16"/>
    <p:sldId id="281" r:id="rId17"/>
    <p:sldId id="282" r:id="rId18"/>
    <p:sldId id="266" r:id="rId19"/>
    <p:sldId id="267" r:id="rId20"/>
    <p:sldId id="268" r:id="rId21"/>
    <p:sldId id="269" r:id="rId22"/>
    <p:sldId id="270" r:id="rId23"/>
    <p:sldId id="272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337EE-F901-489D-B1DC-B9DCA59B291F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5A4B6-7286-48CD-A0AD-16CB1B80E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6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5A4B6-7286-48CD-A0AD-16CB1B80E0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9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A4D7-B544-46BA-B598-DD4E6526B57F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C49B3-8A7D-4388-BD7D-1496D13EDEE4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E8DA-18C7-4A2F-9B60-F93E1D0E31FA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08FA-327C-41AD-BE62-5A2B60265FB6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25057-4C24-4332-8B9A-FCE8F0F34533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FB56-C369-4E5E-96AC-535693BAC7EB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9973-3F93-4A5D-81F2-435AE93C69A0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2249-7B91-4781-9CAC-131D1C1B622D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A674-BB84-41A8-9FB3-161D0B07330A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2BA0-2D48-4B2C-9927-E29AEFBA2EB6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6FA4-7231-473E-84E8-E663F18416D9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0B82-C99E-4C2E-AE94-C51D9E5DDCE3}" type="datetime1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46200-079B-4CCD-ADC8-B5330011E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Review </a:t>
            </a:r>
            <a:r>
              <a:rPr lang="en-US" b="1" dirty="0" err="1" smtClean="0"/>
              <a:t>Teori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r>
              <a:rPr lang="en-US" b="1" dirty="0" smtClean="0"/>
              <a:t> Formal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Otomata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400800" cy="1295400"/>
          </a:xfrm>
        </p:spPr>
        <p:txBody>
          <a:bodyPr/>
          <a:lstStyle/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: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096000"/>
            <a:ext cx="5923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Program  </a:t>
            </a:r>
            <a:r>
              <a:rPr lang="en-US" sz="2400" b="1" dirty="0" err="1" smtClean="0"/>
              <a:t>Studi</a:t>
            </a:r>
            <a:r>
              <a:rPr lang="en-US" sz="2400" b="1" dirty="0" smtClean="0"/>
              <a:t> Magister </a:t>
            </a:r>
            <a:r>
              <a:rPr lang="en-US" sz="2400" b="1" dirty="0" err="1" smtClean="0"/>
              <a:t>Informatika</a:t>
            </a:r>
            <a:r>
              <a:rPr lang="en-US" sz="2400" b="1" dirty="0" smtClean="0"/>
              <a:t> STEI-ITB</a:t>
            </a:r>
            <a:endParaRPr 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2209800" y="990600"/>
            <a:ext cx="41621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IF5110 </a:t>
            </a:r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Komputasi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Finite automata </a:t>
            </a:r>
            <a:r>
              <a:rPr lang="en-US" sz="2400" i="1" dirty="0" smtClean="0"/>
              <a:t>A</a:t>
            </a:r>
            <a:r>
              <a:rPr lang="en-US" sz="2400" dirty="0" smtClean="0"/>
              <a:t>: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 Diagram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:				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019" y="781050"/>
            <a:ext cx="5245983" cy="666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799" y="1677987"/>
            <a:ext cx="7974001" cy="597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6400" y="3129068"/>
            <a:ext cx="4266091" cy="488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4482019"/>
            <a:ext cx="4664791" cy="946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5350" y="4392379"/>
            <a:ext cx="1959449" cy="127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8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Automata: 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Diagram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: 			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transisi</a:t>
            </a:r>
            <a:r>
              <a:rPr lang="en-US" sz="2400" dirty="0" smtClean="0"/>
              <a:t>:	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685800"/>
            <a:ext cx="6934200" cy="5566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600200"/>
            <a:ext cx="4950193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345" y="3124200"/>
            <a:ext cx="2910510" cy="2380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9696" y="3124200"/>
            <a:ext cx="240996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2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340768"/>
            <a:ext cx="8568952" cy="692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2598532"/>
            <a:ext cx="8291264" cy="159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90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558504"/>
            <a:ext cx="6100111" cy="39541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32656"/>
            <a:ext cx="2910510" cy="23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639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8686800" cy="249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9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2"/>
            </a:pPr>
            <a:r>
              <a:rPr lang="en-US" sz="2400" b="1" dirty="0" err="1" smtClean="0"/>
              <a:t>Bahasa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bebas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konteks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context-free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2. 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 marL="457200" indent="-457200"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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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string yang </a:t>
            </a:r>
            <a:r>
              <a:rPr lang="en-US" sz="2400" dirty="0" err="1" smtClean="0">
                <a:sym typeface="Symbol"/>
              </a:rPr>
              <a:t>dibentuk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terminal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/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non terminal.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bebas-konteks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context-free language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CFL.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Push Down Automaton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PDA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Tata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3 </a:t>
            </a:r>
            <a:r>
              <a:rPr lang="en-US" sz="2400" dirty="0" err="1" smtClean="0">
                <a:sym typeface="Symbol"/>
              </a:rPr>
              <a:t>termasuk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2.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628800"/>
            <a:ext cx="6817771" cy="270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54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268760"/>
            <a:ext cx="7216471" cy="43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98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10" descr="http://upload.wikimedia.org/wikipedia/commons/thumb/7/71/Pushdown-overview.svg/340px-Pushdown-overview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773784" cy="2971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05200" y="5334000"/>
            <a:ext cx="2248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PDA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457200" indent="-457200">
              <a:buAutoNum type="arabicPeriod" startAt="3"/>
            </a:pPr>
            <a:r>
              <a:rPr lang="en-US" sz="2400" dirty="0" err="1" smtClean="0"/>
              <a:t>Kelas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peka-konteks</a:t>
            </a:r>
            <a:r>
              <a:rPr lang="en-US" sz="2400" dirty="0" smtClean="0"/>
              <a:t> (</a:t>
            </a:r>
            <a:r>
              <a:rPr lang="en-US" sz="2400" i="1" dirty="0" smtClean="0"/>
              <a:t>context-sensitive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1. </a:t>
            </a:r>
          </a:p>
          <a:p>
            <a:pPr marL="457200" indent="-4572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 marL="457200" indent="-457200">
              <a:buNone/>
            </a:pPr>
            <a:r>
              <a:rPr lang="en-US" sz="2400" dirty="0" smtClean="0"/>
              <a:t>		</a:t>
            </a:r>
            <a:r>
              <a:rPr lang="en-US" sz="2400" i="1" dirty="0" smtClean="0">
                <a:sym typeface="Symbol"/>
              </a:rPr>
              <a:t>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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Panjang</a:t>
            </a:r>
            <a:r>
              <a:rPr lang="en-US" sz="2400" dirty="0" smtClean="0">
                <a:sym typeface="Symbol"/>
              </a:rPr>
              <a:t>  </a:t>
            </a:r>
            <a:r>
              <a:rPr lang="en-US" sz="2400" dirty="0" err="1" smtClean="0">
                <a:sym typeface="Symbol"/>
              </a:rPr>
              <a:t>selalu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lebih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besar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sama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panjang</a:t>
            </a:r>
            <a:r>
              <a:rPr lang="en-US" sz="2400" dirty="0" smtClean="0">
                <a:sym typeface="Symbol"/>
              </a:rPr>
              <a:t> .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peka-konteks</a:t>
            </a:r>
            <a:r>
              <a:rPr lang="en-US" sz="2400" b="1" dirty="0" smtClean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context-sensitive language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CSL.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Linear Bounded Automaton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LBA</a:t>
            </a:r>
            <a:r>
              <a:rPr lang="en-US" sz="2400" dirty="0" smtClean="0">
                <a:sym typeface="Symbol"/>
              </a:rPr>
              <a:t>).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Tata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3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2 </a:t>
            </a:r>
            <a:r>
              <a:rPr lang="en-US" sz="2400" dirty="0" err="1" smtClean="0">
                <a:sym typeface="Symbol"/>
              </a:rPr>
              <a:t>termasuk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dalam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tipe</a:t>
            </a:r>
            <a:r>
              <a:rPr lang="en-US" sz="2400" dirty="0" smtClean="0">
                <a:sym typeface="Symbol"/>
              </a:rPr>
              <a:t> 1.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err="1" smtClean="0"/>
              <a:t>Alfabet</a:t>
            </a:r>
            <a:r>
              <a:rPr lang="en-US" sz="2800" dirty="0" smtClean="0"/>
              <a:t>: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terbatas</a:t>
            </a:r>
            <a:r>
              <a:rPr lang="en-US" sz="2800" dirty="0" smtClean="0"/>
              <a:t> </a:t>
            </a:r>
            <a:r>
              <a:rPr lang="en-US" sz="2800" dirty="0" err="1" smtClean="0"/>
              <a:t>simbol-simbol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Contoh</a:t>
            </a:r>
            <a:r>
              <a:rPr lang="en-US" sz="2800" dirty="0" smtClean="0"/>
              <a:t>: 	</a:t>
            </a:r>
            <a:r>
              <a:rPr lang="en-US" sz="2800" dirty="0" err="1" smtClean="0"/>
              <a:t>alfabet</a:t>
            </a:r>
            <a:r>
              <a:rPr lang="en-US" sz="2800" dirty="0" smtClean="0"/>
              <a:t> </a:t>
            </a:r>
            <a:r>
              <a:rPr lang="en-US" sz="2800" dirty="0" err="1" smtClean="0"/>
              <a:t>latin</a:t>
            </a:r>
            <a:r>
              <a:rPr lang="en-US" sz="2800" dirty="0" smtClean="0"/>
              <a:t> , {a, b, c, …, z}</a:t>
            </a:r>
          </a:p>
          <a:p>
            <a:pPr>
              <a:buNone/>
            </a:pPr>
            <a:r>
              <a:rPr lang="en-US" sz="2800" dirty="0" smtClean="0"/>
              <a:t>			</a:t>
            </a:r>
            <a:r>
              <a:rPr lang="en-US" sz="2800" dirty="0" err="1" smtClean="0"/>
              <a:t>alfabet</a:t>
            </a:r>
            <a:r>
              <a:rPr lang="en-US" sz="2800" dirty="0" smtClean="0"/>
              <a:t> </a:t>
            </a:r>
            <a:r>
              <a:rPr lang="en-US" sz="2800" dirty="0" err="1" smtClean="0"/>
              <a:t>Yunani</a:t>
            </a:r>
            <a:r>
              <a:rPr lang="en-US" sz="2800" dirty="0" smtClean="0"/>
              <a:t>, {</a:t>
            </a:r>
            <a:r>
              <a:rPr lang="en-US" sz="2800" dirty="0" smtClean="0">
                <a:sym typeface="Symbol"/>
              </a:rPr>
              <a:t>, , , …, }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		</a:t>
            </a:r>
            <a:r>
              <a:rPr lang="en-US" sz="2800" dirty="0" err="1" smtClean="0">
                <a:sym typeface="Symbol"/>
              </a:rPr>
              <a:t>alfabet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biner</a:t>
            </a:r>
            <a:r>
              <a:rPr lang="en-US" sz="2800" dirty="0" smtClean="0">
                <a:sym typeface="Symbol"/>
              </a:rPr>
              <a:t>, {0, 1}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b="1" dirty="0" smtClean="0">
                <a:sym typeface="Symbol"/>
              </a:rPr>
              <a:t>String</a:t>
            </a:r>
            <a:r>
              <a:rPr lang="en-US" sz="2800" dirty="0" smtClean="0">
                <a:sym typeface="Symbol"/>
              </a:rPr>
              <a:t>: </a:t>
            </a:r>
            <a:r>
              <a:rPr lang="en-US" sz="2800" dirty="0" err="1" smtClean="0">
                <a:sym typeface="Symbol"/>
              </a:rPr>
              <a:t>barisan</a:t>
            </a:r>
            <a:r>
              <a:rPr lang="en-US" sz="2800" dirty="0" smtClean="0">
                <a:sym typeface="Symbol"/>
              </a:rPr>
              <a:t> yang </a:t>
            </a:r>
            <a:r>
              <a:rPr lang="en-US" sz="2800" dirty="0" err="1" smtClean="0">
                <a:sym typeface="Symbol"/>
              </a:rPr>
              <a:t>disusun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oleh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simbol-simbol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alfabet</a:t>
            </a:r>
            <a:r>
              <a:rPr lang="en-US" sz="2800" dirty="0" smtClean="0">
                <a:sym typeface="Symbol"/>
              </a:rPr>
              <a:t>.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…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n</a:t>
            </a:r>
            <a:r>
              <a:rPr lang="en-US" sz="2800" dirty="0" smtClean="0"/>
              <a:t>,  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i="1" dirty="0" smtClean="0"/>
              <a:t>A   </a:t>
            </a:r>
            <a:r>
              <a:rPr lang="en-US" sz="2800" dirty="0" smtClean="0"/>
              <a:t>( </a:t>
            </a:r>
            <a:r>
              <a:rPr lang="en-US" sz="2800" i="1" dirty="0" smtClean="0"/>
              <a:t>A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alfabet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Nama</a:t>
            </a:r>
            <a:r>
              <a:rPr lang="en-US" sz="2800" dirty="0" smtClean="0"/>
              <a:t> lain </a:t>
            </a:r>
            <a:r>
              <a:rPr lang="en-US" sz="2800" dirty="0" err="1" smtClean="0"/>
              <a:t>untuk</a:t>
            </a:r>
            <a:r>
              <a:rPr lang="en-US" sz="2800" dirty="0" smtClean="0"/>
              <a:t> string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b="1" dirty="0" err="1" smtClean="0"/>
              <a:t>kalimat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b="1" i="1" dirty="0" smtClean="0"/>
              <a:t>word</a:t>
            </a:r>
            <a:endParaRPr lang="en-US" sz="28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4. Tata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tanpa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pembatasan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unrestricted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0.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</a:t>
            </a:r>
            <a:r>
              <a:rPr lang="en-US" sz="2400" dirty="0" smtClean="0"/>
              <a:t> </a:t>
            </a:r>
            <a:r>
              <a:rPr lang="en-US" sz="2400" dirty="0" err="1" smtClean="0"/>
              <a:t>batasan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3, 2, dam 1.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Bahasa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dispesifikasikan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 </a:t>
            </a:r>
            <a:r>
              <a:rPr lang="en-US" sz="2400" b="1" dirty="0" err="1" smtClean="0"/>
              <a:t>bahasa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tanpa-pembatasan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unrestricted language</a:t>
            </a:r>
            <a:r>
              <a:rPr lang="en-US" sz="2400" dirty="0" smtClean="0"/>
              <a:t>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Mesin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mengenali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Mesin</a:t>
            </a:r>
            <a:r>
              <a:rPr lang="en-US" sz="2400" b="1" dirty="0" smtClean="0"/>
              <a:t> Turing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TuringMachine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4327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429000" y="4572000"/>
            <a:ext cx="2347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Turing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6866" name="Picture 2" descr="http://t0.gstatic.com/images?q=tbn:ANd9GcRCCeQS7D8tgcop5kQ0YZ6vdqohaqlkvWDcEIljdkPmMhgDsYhG4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609600"/>
            <a:ext cx="3752850" cy="50196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657600" y="5943600"/>
            <a:ext cx="18149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Noam Chomsky</a:t>
            </a:r>
            <a:endParaRPr lang="en-US" sz="2000" dirty="0"/>
          </a:p>
        </p:txBody>
      </p:sp>
      <p:pic>
        <p:nvPicPr>
          <p:cNvPr id="36870" name="Picture 6" descr="http://theiandthenoti.files.wordpress.com/2012/02/noam-chomsky-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9600"/>
            <a:ext cx="3505200" cy="50644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57600" y="3276600"/>
            <a:ext cx="14478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Tipe</a:t>
            </a:r>
            <a:r>
              <a:rPr lang="en-US" dirty="0" smtClean="0">
                <a:solidFill>
                  <a:schemeClr val="tx1"/>
                </a:solidFill>
              </a:rPr>
              <a:t> 3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(regular)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24200" y="2362200"/>
            <a:ext cx="2514600" cy="2514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2590800"/>
            <a:ext cx="1657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Tipe</a:t>
            </a:r>
            <a:r>
              <a:rPr lang="en-US" dirty="0" smtClean="0"/>
              <a:t> 2 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67000" y="1524000"/>
            <a:ext cx="3429000" cy="3581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1676400"/>
            <a:ext cx="1546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Tipe</a:t>
            </a:r>
            <a:r>
              <a:rPr lang="en-US" dirty="0" smtClean="0"/>
              <a:t> 1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peka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990600"/>
            <a:ext cx="2701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Tipe</a:t>
            </a:r>
            <a:r>
              <a:rPr lang="en-US" dirty="0" smtClean="0"/>
              <a:t> 0 (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0" y="762000"/>
            <a:ext cx="57912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1981200"/>
          <a:ext cx="75437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161"/>
                <a:gridCol w="3731341"/>
                <a:gridCol w="30012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Kelas</a:t>
                      </a:r>
                      <a:r>
                        <a:rPr lang="en-US" baseline="0" dirty="0" smtClean="0"/>
                        <a:t> Tata </a:t>
                      </a:r>
                      <a:r>
                        <a:rPr lang="en-US" baseline="0" dirty="0" err="1" smtClean="0"/>
                        <a:t>Bahasa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Mesin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Pengenal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Regular Grammar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Finite</a:t>
                      </a:r>
                      <a:r>
                        <a:rPr lang="en-US" i="1" baseline="0" dirty="0" smtClean="0"/>
                        <a:t> State Automaton </a:t>
                      </a:r>
                      <a:r>
                        <a:rPr lang="en-US" baseline="0" dirty="0" smtClean="0"/>
                        <a:t>(FSA)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Context-Free Grammar </a:t>
                      </a:r>
                      <a:r>
                        <a:rPr lang="en-US" dirty="0" smtClean="0"/>
                        <a:t>(CFG)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Push</a:t>
                      </a:r>
                      <a:r>
                        <a:rPr lang="en-US" i="1" baseline="0" dirty="0" smtClean="0"/>
                        <a:t> Down Automat</a:t>
                      </a:r>
                      <a:r>
                        <a:rPr lang="en-US" baseline="0" dirty="0" smtClean="0"/>
                        <a:t>on (PDA)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Context-Sensitive Grammar </a:t>
                      </a:r>
                      <a:r>
                        <a:rPr lang="en-US" dirty="0" smtClean="0"/>
                        <a:t>(CSG)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Linear</a:t>
                      </a:r>
                      <a:r>
                        <a:rPr lang="en-US" i="1" baseline="0" dirty="0" smtClean="0"/>
                        <a:t> Bounded Automaton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Unrestricted</a:t>
                      </a:r>
                      <a:r>
                        <a:rPr lang="en-US" i="1" baseline="0" dirty="0" smtClean="0"/>
                        <a:t> Grammar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Turing</a:t>
                      </a:r>
                      <a:r>
                        <a:rPr lang="en-US" i="1" baseline="0" dirty="0" smtClean="0"/>
                        <a:t> Machine 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i="1" baseline="30000" dirty="0" smtClean="0"/>
              <a:t>n</a:t>
            </a:r>
            <a:r>
              <a:rPr lang="en-US" sz="2600" dirty="0" smtClean="0"/>
              <a:t> </a:t>
            </a:r>
            <a:r>
              <a:rPr lang="en-US" sz="2600" dirty="0" err="1" smtClean="0"/>
              <a:t>menyatakan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string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panjang</a:t>
            </a:r>
            <a:r>
              <a:rPr lang="en-US" sz="2600" dirty="0" smtClean="0"/>
              <a:t> </a:t>
            </a:r>
            <a:r>
              <a:rPr lang="en-US" sz="2600" i="1" dirty="0" smtClean="0"/>
              <a:t>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dibentuk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i="1" dirty="0" smtClean="0"/>
              <a:t>A</a:t>
            </a:r>
            <a:r>
              <a:rPr lang="en-US" sz="2600" baseline="30000" dirty="0" smtClean="0"/>
              <a:t>*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semua</a:t>
            </a:r>
            <a:r>
              <a:rPr lang="en-US" sz="2600" dirty="0" smtClean="0"/>
              <a:t> </a:t>
            </a:r>
            <a:r>
              <a:rPr lang="en-US" sz="2600" dirty="0" err="1" smtClean="0"/>
              <a:t>rangkaian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0 </a:t>
            </a:r>
            <a:r>
              <a:rPr lang="en-US" sz="2600" dirty="0" err="1" smtClean="0"/>
              <a:t>simbol</a:t>
            </a:r>
            <a:r>
              <a:rPr lang="en-US" sz="2600" dirty="0" smtClean="0"/>
              <a:t> (string </a:t>
            </a:r>
            <a:r>
              <a:rPr lang="en-US" sz="2600" dirty="0" err="1" smtClean="0"/>
              <a:t>kosong</a:t>
            </a:r>
            <a:r>
              <a:rPr lang="en-US" sz="2600" dirty="0" smtClean="0"/>
              <a:t>),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,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simbol</a:t>
            </a:r>
            <a:r>
              <a:rPr lang="en-US" sz="2600" dirty="0" smtClean="0"/>
              <a:t>, </a:t>
            </a:r>
            <a:r>
              <a:rPr lang="en-US" sz="2600" dirty="0" err="1" smtClean="0"/>
              <a:t>dst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A</a:t>
            </a:r>
            <a:r>
              <a:rPr lang="en-US" sz="2600" dirty="0" smtClean="0"/>
              <a:t>* = </a:t>
            </a:r>
            <a:r>
              <a:rPr lang="en-US" sz="2600" i="1" dirty="0" smtClean="0"/>
              <a:t>A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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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 …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</a:t>
            </a:r>
            <a:r>
              <a:rPr lang="en-US" sz="2600" dirty="0" err="1" smtClean="0">
                <a:sym typeface="Symbol"/>
              </a:rPr>
              <a:t>Contoh</a:t>
            </a:r>
            <a:r>
              <a:rPr lang="en-US" sz="2600" dirty="0" smtClean="0">
                <a:sym typeface="Symbol"/>
              </a:rPr>
              <a:t>:  </a:t>
            </a:r>
            <a:r>
              <a:rPr lang="en-US" sz="2600" dirty="0" err="1" smtClean="0">
                <a:sym typeface="Symbol"/>
              </a:rPr>
              <a:t>Misalkan</a:t>
            </a:r>
            <a:r>
              <a:rPr lang="en-US" sz="2600" dirty="0" smtClean="0">
                <a:sym typeface="Symbol"/>
              </a:rPr>
              <a:t> A = {0, 1}, </a:t>
            </a:r>
            <a:r>
              <a:rPr lang="en-US" sz="2600" dirty="0" err="1" smtClean="0">
                <a:sym typeface="Symbol"/>
              </a:rPr>
              <a:t>maka</a:t>
            </a:r>
            <a:endParaRPr lang="en-US" sz="2600" dirty="0" smtClean="0">
              <a:sym typeface="Symbol"/>
            </a:endParaRPr>
          </a:p>
          <a:p>
            <a:pPr>
              <a:buNone/>
            </a:pPr>
            <a:r>
              <a:rPr lang="en-US" sz="2600" dirty="0" smtClean="0">
                <a:sym typeface="Symbol"/>
              </a:rPr>
              <a:t>			</a:t>
            </a:r>
            <a:r>
              <a:rPr lang="en-US" sz="2600" i="1" dirty="0" smtClean="0"/>
              <a:t> A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= {}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1</a:t>
            </a:r>
            <a:r>
              <a:rPr lang="en-US" sz="2600" dirty="0" smtClean="0">
                <a:sym typeface="Symbol"/>
              </a:rPr>
              <a:t>  = {0, 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</a:t>
            </a:r>
            <a:r>
              <a:rPr lang="en-US" sz="2600" i="1" dirty="0" smtClean="0">
                <a:sym typeface="Symbol"/>
              </a:rPr>
              <a:t> A</a:t>
            </a:r>
            <a:r>
              <a:rPr lang="en-US" sz="2600" baseline="30000" dirty="0" smtClean="0">
                <a:sym typeface="Symbol"/>
              </a:rPr>
              <a:t>2</a:t>
            </a:r>
            <a:r>
              <a:rPr lang="en-US" sz="2600" dirty="0" smtClean="0">
                <a:sym typeface="Symbol"/>
              </a:rPr>
              <a:t> = {11, 01, 10, 11}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 </a:t>
            </a:r>
            <a:r>
              <a:rPr lang="en-US" sz="2600" i="1" dirty="0" smtClean="0">
                <a:sym typeface="Symbol"/>
              </a:rPr>
              <a:t>A</a:t>
            </a:r>
            <a:r>
              <a:rPr lang="en-US" sz="2600" baseline="30000" dirty="0" smtClean="0">
                <a:sym typeface="Symbol"/>
              </a:rPr>
              <a:t>3</a:t>
            </a:r>
            <a:r>
              <a:rPr lang="en-US" sz="2600" dirty="0" smtClean="0">
                <a:sym typeface="Symbol"/>
              </a:rPr>
              <a:t> = {000, 001, 010, 011, 100, 101, 110, 111}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	…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600" b="1" dirty="0" err="1" smtClean="0"/>
              <a:t>Bahasa</a:t>
            </a:r>
            <a:r>
              <a:rPr lang="en-US" sz="2600" dirty="0" smtClean="0"/>
              <a:t> (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 A)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himpunan</a:t>
            </a:r>
            <a:r>
              <a:rPr lang="en-US" sz="2600" dirty="0" smtClean="0"/>
              <a:t> </a:t>
            </a:r>
            <a:r>
              <a:rPr lang="en-US" sz="2600" dirty="0" err="1" smtClean="0"/>
              <a:t>bagian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A</a:t>
            </a:r>
            <a:r>
              <a:rPr lang="en-US" sz="2600" baseline="30000" dirty="0" smtClean="0"/>
              <a:t>*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Contoh</a:t>
            </a:r>
            <a:r>
              <a:rPr lang="en-US" sz="2600" dirty="0" smtClean="0"/>
              <a:t>:  </a:t>
            </a:r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i="1" dirty="0" smtClean="0"/>
              <a:t>A </a:t>
            </a:r>
            <a:r>
              <a:rPr lang="en-US" sz="2600" dirty="0" smtClean="0"/>
              <a:t>= {</a:t>
            </a:r>
            <a:r>
              <a:rPr lang="en-US" sz="2600" i="1" dirty="0" smtClean="0"/>
              <a:t>a</a:t>
            </a:r>
            <a:r>
              <a:rPr lang="en-US" sz="2600" dirty="0" smtClean="0"/>
              <a:t>, </a:t>
            </a:r>
            <a:r>
              <a:rPr lang="en-US" sz="2600" i="1" dirty="0" smtClean="0"/>
              <a:t>b</a:t>
            </a:r>
            <a:r>
              <a:rPr lang="en-US" sz="2600" dirty="0" smtClean="0"/>
              <a:t>, </a:t>
            </a:r>
            <a:r>
              <a:rPr lang="en-US" sz="2600" i="1" dirty="0" smtClean="0"/>
              <a:t>c</a:t>
            </a:r>
            <a:r>
              <a:rPr lang="en-US" sz="2600" dirty="0" smtClean="0"/>
              <a:t>},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contoh-contoh</a:t>
            </a:r>
            <a:r>
              <a:rPr lang="en-US" sz="2600" dirty="0" smtClean="0"/>
              <a:t> </a:t>
            </a:r>
            <a:r>
              <a:rPr lang="en-US" sz="2600" dirty="0" err="1" smtClean="0"/>
              <a:t>bahasa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alfabet</a:t>
            </a:r>
            <a:r>
              <a:rPr lang="en-US" sz="2600" dirty="0" smtClean="0"/>
              <a:t> A: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= {</a:t>
            </a:r>
            <a:r>
              <a:rPr lang="en-US" sz="2600" i="1" dirty="0" smtClean="0"/>
              <a:t>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aaa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bc</a:t>
            </a:r>
            <a:r>
              <a:rPr lang="en-US" sz="2600" dirty="0" smtClean="0"/>
              <a:t>, </a:t>
            </a:r>
            <a:r>
              <a:rPr lang="en-US" sz="2600" i="1" dirty="0" smtClean="0"/>
              <a:t>ac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abc</a:t>
            </a:r>
            <a:r>
              <a:rPr lang="en-US" sz="2600" dirty="0" smtClean="0"/>
              <a:t>, </a:t>
            </a:r>
            <a:r>
              <a:rPr lang="en-US" sz="2600" i="1" dirty="0" smtClean="0"/>
              <a:t>cab</a:t>
            </a:r>
            <a:r>
              <a:rPr lang="en-US" sz="2600" dirty="0" smtClean="0"/>
              <a:t>}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= {</a:t>
            </a:r>
            <a:r>
              <a:rPr lang="en-US" sz="2600" i="1" dirty="0" err="1" smtClean="0"/>
              <a:t>aba</a:t>
            </a:r>
            <a:r>
              <a:rPr lang="en-US" sz="2600" dirty="0" smtClean="0"/>
              <a:t>, </a:t>
            </a:r>
            <a:r>
              <a:rPr lang="en-US" sz="2600" i="1" dirty="0" err="1" smtClean="0"/>
              <a:t>aabaa</a:t>
            </a:r>
            <a:r>
              <a:rPr lang="en-US" sz="2600" dirty="0" smtClean="0"/>
              <a:t>}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L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= {</a:t>
            </a:r>
            <a:r>
              <a:rPr lang="en-US" sz="2600" dirty="0" smtClean="0">
                <a:sym typeface="Symbol"/>
              </a:rPr>
              <a:t>}</a:t>
            </a:r>
          </a:p>
          <a:p>
            <a:pPr>
              <a:buNone/>
            </a:pPr>
            <a:r>
              <a:rPr lang="en-US" sz="2600" dirty="0" smtClean="0">
                <a:sym typeface="Symbol"/>
              </a:rPr>
              <a:t>		</a:t>
            </a:r>
            <a:r>
              <a:rPr lang="en-US" sz="2600" i="1" dirty="0" smtClean="0">
                <a:sym typeface="Symbol"/>
              </a:rPr>
              <a:t>L</a:t>
            </a:r>
            <a:r>
              <a:rPr lang="en-US" sz="2600" baseline="-25000" dirty="0" smtClean="0">
                <a:sym typeface="Symbol"/>
              </a:rPr>
              <a:t>4</a:t>
            </a:r>
            <a:r>
              <a:rPr lang="en-US" sz="2600" dirty="0" smtClean="0">
                <a:sym typeface="Symbol"/>
              </a:rPr>
              <a:t> = {</a:t>
            </a:r>
            <a:r>
              <a:rPr lang="en-US" sz="2600" i="1" dirty="0" err="1" smtClean="0">
                <a:sym typeface="Symbol"/>
              </a:rPr>
              <a:t>a</a:t>
            </a:r>
            <a:r>
              <a:rPr lang="en-US" sz="2600" i="1" baseline="30000" dirty="0" err="1" smtClean="0">
                <a:sym typeface="Symbol"/>
              </a:rPr>
              <a:t>i</a:t>
            </a:r>
            <a:r>
              <a:rPr lang="en-US" sz="2600" i="1" dirty="0" err="1" smtClean="0">
                <a:sym typeface="Symbol"/>
              </a:rPr>
              <a:t>cb</a:t>
            </a:r>
            <a:r>
              <a:rPr lang="en-US" sz="2600" i="1" baseline="30000" dirty="0" err="1" smtClean="0">
                <a:sym typeface="Symbol"/>
              </a:rPr>
              <a:t>i</a:t>
            </a:r>
            <a:r>
              <a:rPr lang="en-US" sz="2600" baseline="30000" dirty="0" smtClean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| </a:t>
            </a:r>
            <a:r>
              <a:rPr lang="en-US" sz="2600" i="1" dirty="0" err="1" smtClean="0">
                <a:sym typeface="Symbol"/>
              </a:rPr>
              <a:t>i</a:t>
            </a:r>
            <a:r>
              <a:rPr lang="en-US" sz="2600" dirty="0" smtClean="0">
                <a:sym typeface="Symbol"/>
              </a:rPr>
              <a:t>  1}</a:t>
            </a:r>
          </a:p>
          <a:p>
            <a:pPr>
              <a:buNone/>
            </a:pPr>
            <a:endParaRPr lang="en-US" sz="2600" dirty="0" smtClean="0">
              <a:sym typeface="Symbol"/>
            </a:endParaRPr>
          </a:p>
          <a:p>
            <a:r>
              <a:rPr lang="en-US" sz="2600" b="1" dirty="0" smtClean="0">
                <a:sym typeface="Symbol"/>
              </a:rPr>
              <a:t>Tata </a:t>
            </a:r>
            <a:r>
              <a:rPr lang="en-US" sz="2600" b="1" dirty="0" err="1" smtClean="0">
                <a:sym typeface="Symbol"/>
              </a:rPr>
              <a:t>bahasa</a:t>
            </a:r>
            <a:r>
              <a:rPr lang="en-US" sz="2600" b="1" dirty="0" smtClean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(</a:t>
            </a:r>
            <a:r>
              <a:rPr lang="en-US" sz="2600" i="1" dirty="0" smtClean="0">
                <a:sym typeface="Symbol"/>
              </a:rPr>
              <a:t>grammar</a:t>
            </a:r>
            <a:r>
              <a:rPr lang="en-US" sz="2600" dirty="0" smtClean="0">
                <a:sym typeface="Symbol"/>
              </a:rPr>
              <a:t>) </a:t>
            </a:r>
            <a:r>
              <a:rPr lang="en-US" sz="2600" dirty="0" err="1" smtClean="0">
                <a:sym typeface="Symbol"/>
              </a:rPr>
              <a:t>adalah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aturan</a:t>
            </a:r>
            <a:r>
              <a:rPr lang="en-US" sz="2600" dirty="0" smtClean="0">
                <a:sym typeface="Symbol"/>
              </a:rPr>
              <a:t> yang </a:t>
            </a:r>
            <a:r>
              <a:rPr lang="en-US" sz="2600" dirty="0" err="1" smtClean="0">
                <a:sym typeface="Symbol"/>
              </a:rPr>
              <a:t>digunakan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untuk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membangkitkan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atau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mengenali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kalimat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di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dalam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suatu</a:t>
            </a:r>
            <a:r>
              <a:rPr lang="en-US" sz="2600" dirty="0" smtClean="0">
                <a:sym typeface="Symbol"/>
              </a:rPr>
              <a:t> </a:t>
            </a:r>
            <a:r>
              <a:rPr lang="en-US" sz="2600" dirty="0" err="1" smtClean="0">
                <a:sym typeface="Symbol"/>
              </a:rPr>
              <a:t>bahasa</a:t>
            </a:r>
            <a:r>
              <a:rPr lang="en-US" sz="2600" dirty="0" smtClean="0">
                <a:sym typeface="Symbol"/>
              </a:rPr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Inggris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&lt;sentence&gt; </a:t>
            </a:r>
            <a:r>
              <a:rPr lang="en-US" sz="2400" b="1" dirty="0" smtClean="0">
                <a:sym typeface="Symbol"/>
              </a:rPr>
              <a:t> &lt;noun phrase&gt;&lt;verb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&lt;sentence&gt;  &lt;noun phrase&gt;&lt;verb </a:t>
            </a:r>
            <a:r>
              <a:rPr lang="en-US" sz="2400" b="1" dirty="0" err="1" smtClean="0">
                <a:sym typeface="Symbol"/>
              </a:rPr>
              <a:t>phare</a:t>
            </a:r>
            <a:r>
              <a:rPr lang="en-US" sz="2400" b="1" dirty="0" smtClean="0">
                <a:sym typeface="Symbol"/>
              </a:rPr>
              <a:t>&gt;&lt;noun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&lt;noun phrase&gt;  &lt;adjective&gt;&lt;noun phrase&gt;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&lt;noun phrase&gt;  &lt;adjective&gt;&lt;singular noun&gt; 	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&lt;verb phrase&gt;  &lt;singular verb&gt;&lt;adverb&gt;</a:t>
            </a:r>
          </a:p>
          <a:p>
            <a:pPr>
              <a:buNone/>
            </a:pPr>
            <a:r>
              <a:rPr lang="en-US" sz="2400" b="1" dirty="0" smtClean="0">
                <a:sym typeface="Symbol"/>
              </a:rPr>
              <a:t>	 &lt;verb phrase&gt;  &lt;singular </a:t>
            </a:r>
            <a:r>
              <a:rPr lang="id-ID" sz="2400" b="1" dirty="0" smtClean="0">
                <a:sym typeface="Symbol"/>
              </a:rPr>
              <a:t>verb</a:t>
            </a:r>
            <a:r>
              <a:rPr lang="en-US" sz="2400" b="1" dirty="0" smtClean="0">
                <a:sym typeface="Symbol"/>
              </a:rPr>
              <a:t>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&lt;adjective&gt;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the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&lt;adjective&gt;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a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 &lt;adjective&gt;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little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noun&gt;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boy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noun&gt;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dog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verb&gt;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runs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</a:t>
            </a:r>
            <a:r>
              <a:rPr lang="en-US" sz="2400" b="1" dirty="0" smtClean="0">
                <a:sym typeface="Symbol"/>
              </a:rPr>
              <a:t>&lt;singular verb&gt;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bites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 &lt;adverb&gt;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quickly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pembangkitan</a:t>
            </a:r>
            <a:r>
              <a:rPr lang="en-US" sz="2400" dirty="0" smtClean="0"/>
              <a:t>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b="1" dirty="0" smtClean="0"/>
              <a:t>    &lt;sentence&gt;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b="1" dirty="0" smtClean="0">
                <a:sym typeface="Symbol"/>
              </a:rPr>
              <a:t>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		              </a:t>
            </a:r>
            <a:r>
              <a:rPr lang="en-US" sz="2400" b="1" dirty="0" smtClean="0">
                <a:sym typeface="Symbol"/>
              </a:rPr>
              <a:t>&lt;adjective&gt;&lt;noun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        </a:t>
            </a:r>
            <a:r>
              <a:rPr lang="en-US" sz="2400" i="1" dirty="0" smtClean="0">
                <a:sym typeface="Symbol"/>
              </a:rPr>
              <a:t>the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&lt;noun phrase&gt;&lt;verb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 	              </a:t>
            </a:r>
            <a:r>
              <a:rPr lang="en-US" sz="2400" i="1" dirty="0" smtClean="0">
                <a:sym typeface="Symbol"/>
              </a:rPr>
              <a:t>the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smtClean="0">
                <a:sym typeface="Symbol"/>
              </a:rPr>
              <a:t>&lt;adjective&gt;&lt;singular noun&gt;&lt;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      	              </a:t>
            </a:r>
            <a:r>
              <a:rPr lang="en-US" sz="2400" i="1" dirty="0" smtClean="0">
                <a:sym typeface="Symbol"/>
              </a:rPr>
              <a:t>the little </a:t>
            </a:r>
            <a:r>
              <a:rPr lang="en-US" sz="2400" b="1" dirty="0" smtClean="0">
                <a:sym typeface="Symbol"/>
              </a:rPr>
              <a:t>&lt;singular noun&gt;&lt;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</a:t>
            </a:r>
            <a:r>
              <a:rPr lang="en-US" sz="2400" b="1" dirty="0" smtClean="0">
                <a:sym typeface="Symbol"/>
              </a:rPr>
              <a:t>&lt; verb phrase&gt;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              </a:t>
            </a:r>
            <a:r>
              <a:rPr lang="en-US" sz="2400" i="1" dirty="0" smtClean="0">
                <a:sym typeface="Symbol"/>
              </a:rPr>
              <a:t>the little boy </a:t>
            </a:r>
            <a:r>
              <a:rPr lang="en-US" sz="2400" b="1" dirty="0" smtClean="0">
                <a:sym typeface="Symbol"/>
              </a:rPr>
              <a:t>&lt;singular verb&gt;&lt;adverb&gt;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runs </a:t>
            </a:r>
            <a:r>
              <a:rPr lang="en-US" sz="2400" b="1" dirty="0" smtClean="0">
                <a:sym typeface="Symbol"/>
              </a:rPr>
              <a:t>&lt;adverb&gt;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 </a:t>
            </a:r>
            <a:r>
              <a:rPr lang="en-US" sz="2400" i="1" dirty="0" smtClean="0">
                <a:sym typeface="Symbol"/>
              </a:rPr>
              <a:t>the little boy runs quickly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terminal, </a:t>
            </a:r>
            <a:r>
              <a:rPr lang="en-US" sz="2400" i="1" dirty="0" smtClean="0"/>
              <a:t>T</a:t>
            </a:r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non terminal, </a:t>
            </a:r>
            <a:r>
              <a:rPr lang="en-US" sz="2400" i="1" dirty="0" smtClean="0"/>
              <a:t>N</a:t>
            </a:r>
          </a:p>
          <a:p>
            <a:pPr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</a:p>
          <a:p>
            <a:pPr>
              <a:buNone/>
            </a:pPr>
            <a:r>
              <a:rPr lang="en-US" sz="2400" dirty="0" smtClean="0"/>
              <a:t>	4.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,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 </a:t>
            </a:r>
            <a:r>
              <a:rPr lang="en-US" sz="2400" i="1" dirty="0" smtClean="0">
                <a:sym typeface="Symbol"/>
              </a:rPr>
              <a:t>N</a:t>
            </a:r>
          </a:p>
          <a:p>
            <a:pPr>
              <a:buNone/>
            </a:pP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i="1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Dilambangkan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= (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Contoh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tata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bahasa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G</a:t>
            </a:r>
            <a:r>
              <a:rPr lang="en-US" sz="2400" dirty="0" smtClean="0">
                <a:sym typeface="Symbol"/>
              </a:rPr>
              <a:t> = (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),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T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}, </a:t>
            </a:r>
            <a:r>
              <a:rPr lang="en-US" sz="2400" i="1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= {</a:t>
            </a:r>
            <a:r>
              <a:rPr lang="en-US" sz="2400" i="1" dirty="0" err="1" smtClean="0">
                <a:sym typeface="Symbol"/>
              </a:rPr>
              <a:t>S</a:t>
            </a:r>
            <a:r>
              <a:rPr lang="en-US" sz="2400" dirty="0" err="1" smtClean="0">
                <a:sym typeface="Symbol"/>
              </a:rPr>
              <a:t></a:t>
            </a:r>
            <a:r>
              <a:rPr lang="en-US" sz="2400" i="1" dirty="0" err="1" smtClean="0">
                <a:sym typeface="Symbol"/>
              </a:rPr>
              <a:t>ABa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i="1" dirty="0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smtClean="0">
                <a:sym typeface="Symbol"/>
              </a:rPr>
              <a:t>b</a:t>
            </a:r>
            <a:r>
              <a:rPr lang="en-US" sz="2400" dirty="0" smtClean="0">
                <a:sym typeface="Symbol"/>
              </a:rPr>
              <a:t>}. </a:t>
            </a:r>
            <a:r>
              <a:rPr lang="en-US" sz="2400" dirty="0" err="1" smtClean="0">
                <a:sym typeface="Symbol"/>
              </a:rPr>
              <a:t>Simbol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awal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.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String </a:t>
            </a:r>
            <a:r>
              <a:rPr lang="en-US" sz="2400" i="1" dirty="0" err="1" smtClean="0">
                <a:sym typeface="Symbol"/>
              </a:rPr>
              <a:t>abababa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diturunkan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sebagai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berikut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smtClean="0">
                <a:sym typeface="Symbol"/>
              </a:rPr>
              <a:t>S</a:t>
            </a:r>
            <a:r>
              <a:rPr lang="en-US" sz="2400" dirty="0" smtClean="0">
                <a:sym typeface="Symbol"/>
              </a:rPr>
              <a:t>  </a:t>
            </a:r>
            <a:r>
              <a:rPr lang="en-US" sz="2400" i="1" dirty="0" err="1" smtClean="0">
                <a:sym typeface="Symbol"/>
              </a:rPr>
              <a:t>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dirty="0" err="1" smtClean="0">
                <a:sym typeface="Symbol"/>
              </a:rPr>
              <a:t>Aaba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smtClean="0">
                <a:sym typeface="Symbol"/>
              </a:rPr>
              <a:t>BBaba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		    </a:t>
            </a:r>
            <a:r>
              <a:rPr lang="en-US" sz="2400" i="1" dirty="0" err="1" smtClean="0">
                <a:sym typeface="Symbol"/>
              </a:rPr>
              <a:t>Bababa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    </a:t>
            </a:r>
            <a:r>
              <a:rPr lang="en-US" sz="2400" i="1" dirty="0" err="1" smtClean="0">
                <a:sym typeface="Symbol"/>
              </a:rPr>
              <a:t>abababa</a:t>
            </a:r>
            <a:endParaRPr lang="en-US" sz="2400" i="1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vs. </a:t>
            </a:r>
            <a:r>
              <a:rPr lang="en-US" dirty="0" err="1" smtClean="0"/>
              <a:t>Persoalan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string</a:t>
            </a:r>
          </a:p>
          <a:p>
            <a:pPr algn="ctr">
              <a:buNone/>
            </a:pPr>
            <a:r>
              <a:rPr lang="en-US" sz="2400" b="1" i="1" dirty="0" err="1" smtClean="0">
                <a:solidFill>
                  <a:srgbClr val="FF0000"/>
                </a:solidFill>
              </a:rPr>
              <a:t>Bahasa</a:t>
            </a:r>
            <a:r>
              <a:rPr lang="en-US" sz="2400" i="1" dirty="0" smtClean="0">
                <a:solidFill>
                  <a:srgbClr val="FF0000"/>
                </a:solidFill>
              </a:rPr>
              <a:t> (</a:t>
            </a:r>
            <a:r>
              <a:rPr lang="en-US" sz="2400" i="1" dirty="0" err="1" smtClean="0">
                <a:solidFill>
                  <a:srgbClr val="FF0000"/>
                </a:solidFill>
              </a:rPr>
              <a:t>pada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alfabet</a:t>
            </a:r>
            <a:r>
              <a:rPr lang="en-US" sz="2400" i="1" dirty="0" smtClean="0">
                <a:solidFill>
                  <a:srgbClr val="FF0000"/>
                </a:solidFill>
              </a:rPr>
              <a:t> A) </a:t>
            </a:r>
            <a:r>
              <a:rPr lang="en-US" sz="2400" i="1" dirty="0" err="1" smtClean="0">
                <a:solidFill>
                  <a:srgbClr val="FF0000"/>
                </a:solidFill>
              </a:rPr>
              <a:t>adalah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himpunan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bagian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dari</a:t>
            </a:r>
            <a:r>
              <a:rPr lang="en-US" sz="2400" i="1" dirty="0" smtClean="0">
                <a:solidFill>
                  <a:srgbClr val="FF0000"/>
                </a:solidFill>
              </a:rPr>
              <a:t> A</a:t>
            </a:r>
            <a:r>
              <a:rPr lang="en-US" sz="2400" i="1" baseline="30000" dirty="0" smtClean="0">
                <a:solidFill>
                  <a:srgbClr val="FF0000"/>
                </a:solidFill>
              </a:rPr>
              <a:t>*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(</a:t>
            </a:r>
            <a:r>
              <a:rPr lang="en-US" sz="2400" i="1" dirty="0" smtClean="0"/>
              <a:t>problem</a:t>
            </a:r>
            <a:r>
              <a:rPr lang="en-US" sz="2400" dirty="0" smtClean="0"/>
              <a:t>)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diekspresikan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 string  </a:t>
            </a:r>
            <a:r>
              <a:rPr lang="en-US" sz="2400" b="1" dirty="0" smtClean="0"/>
              <a:t>&lt;</a:t>
            </a:r>
            <a:r>
              <a:rPr lang="en-US" sz="2400" b="1" dirty="0" err="1" smtClean="0"/>
              <a:t>input,output</a:t>
            </a:r>
            <a:r>
              <a:rPr lang="en-US" sz="2400" b="1" dirty="0" smtClean="0"/>
              <a:t>&gt;.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Misalnya</a:t>
            </a:r>
            <a:r>
              <a:rPr lang="en-US" sz="2400" dirty="0" smtClean="0"/>
              <a:t>,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b</a:t>
            </a:r>
            <a:r>
              <a:rPr lang="en-US" sz="2400" dirty="0" smtClean="0"/>
              <a:t>) </a:t>
            </a:r>
            <a:r>
              <a:rPr lang="en-US" sz="2400" dirty="0" err="1" smtClean="0"/>
              <a:t>ekivalen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  yang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 {</a:t>
            </a:r>
            <a:r>
              <a:rPr lang="en-US" sz="2400" i="1" dirty="0" smtClean="0"/>
              <a:t>a</a:t>
            </a:r>
            <a:r>
              <a:rPr lang="en-US" sz="2400" dirty="0" smtClean="0"/>
              <a:t>1</a:t>
            </a:r>
            <a:r>
              <a:rPr lang="en-US" sz="2400" i="1" dirty="0" smtClean="0"/>
              <a:t>b</a:t>
            </a:r>
            <a:r>
              <a:rPr lang="en-US" sz="2400" dirty="0" smtClean="0"/>
              <a:t>11</a:t>
            </a:r>
            <a:r>
              <a:rPr lang="en-US" sz="2400" i="1" dirty="0" smtClean="0"/>
              <a:t>a</a:t>
            </a:r>
            <a:r>
              <a:rPr lang="en-US" sz="2400" dirty="0" smtClean="0"/>
              <a:t>+</a:t>
            </a:r>
            <a:r>
              <a:rPr lang="en-US" sz="2400" i="1" dirty="0" smtClean="0"/>
              <a:t>b</a:t>
            </a:r>
            <a:r>
              <a:rPr lang="en-US" sz="2400" dirty="0" smtClean="0"/>
              <a:t>}. Integer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</a:t>
            </a:r>
            <a:r>
              <a:rPr lang="en-US" sz="2400" dirty="0" err="1" smtClean="0"/>
              <a:t>+</a:t>
            </a:r>
            <a:r>
              <a:rPr lang="en-US" sz="2400" i="1" dirty="0" err="1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0</a:t>
            </a:r>
            <a:r>
              <a:rPr lang="en-US" sz="2400" i="1" baseline="30000" dirty="0" smtClean="0"/>
              <a:t>a</a:t>
            </a:r>
            <a:r>
              <a:rPr lang="en-US" sz="2400" baseline="30000" dirty="0" smtClean="0"/>
              <a:t>+</a:t>
            </a:r>
            <a:r>
              <a:rPr lang="en-US" sz="2400" i="1" baseline="30000" dirty="0" smtClean="0"/>
              <a:t>b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{0001001100000, 000001000110000000}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: 0001001100000”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3 + 2 = 5?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YA </a:t>
            </a:r>
            <a:r>
              <a:rPr lang="en-US" sz="2400" dirty="0" err="1" smtClean="0"/>
              <a:t>atau</a:t>
            </a:r>
            <a:r>
              <a:rPr lang="en-US" sz="2400" dirty="0" smtClean="0"/>
              <a:t> TIDAK	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string-string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alfabet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endParaRPr lang="en-US" sz="2400" dirty="0" smtClean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Jadi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setiap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persoalan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berkoresponden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dengan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bahasa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4D39B-DF07-44A6-AF9C-F513F3F958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05800" cy="55165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Kelas</a:t>
            </a:r>
            <a:r>
              <a:rPr lang="en-US" b="1" dirty="0" smtClean="0"/>
              <a:t> </a:t>
            </a:r>
            <a:r>
              <a:rPr lang="en-US" b="1" dirty="0" err="1" smtClean="0"/>
              <a:t>tata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kelas</a:t>
            </a:r>
            <a:r>
              <a:rPr lang="en-US" b="1" dirty="0" smtClean="0"/>
              <a:t> </a:t>
            </a:r>
            <a:r>
              <a:rPr lang="en-US" b="1" dirty="0" err="1" smtClean="0"/>
              <a:t>bahasa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400" dirty="0" smtClean="0"/>
              <a:t>Noam Chomsky </a:t>
            </a:r>
            <a:r>
              <a:rPr lang="en-US" sz="2400" dirty="0" err="1" smtClean="0"/>
              <a:t>menklasifikasikan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kelas</a:t>
            </a:r>
            <a:r>
              <a:rPr lang="en-US" sz="2400" dirty="0" smtClean="0"/>
              <a:t>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1</a:t>
            </a:r>
            <a:r>
              <a:rPr lang="en-US" sz="2400" dirty="0" smtClean="0"/>
              <a:t>. </a:t>
            </a:r>
            <a:r>
              <a:rPr lang="en-US" sz="2400" b="1" dirty="0" err="1" smtClean="0"/>
              <a:t>Kelas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bahasa</a:t>
            </a:r>
            <a:r>
              <a:rPr lang="en-US" sz="2400" b="1" dirty="0" smtClean="0"/>
              <a:t> regular </a:t>
            </a:r>
            <a:r>
              <a:rPr lang="en-US" sz="2400" dirty="0" smtClean="0"/>
              <a:t>(</a:t>
            </a:r>
            <a:r>
              <a:rPr lang="en-US" sz="2400" i="1" dirty="0" smtClean="0"/>
              <a:t>regular grammar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tipe</a:t>
            </a:r>
            <a:r>
              <a:rPr lang="en-US" sz="2400" dirty="0" smtClean="0"/>
              <a:t> 3.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produksinya</a:t>
            </a:r>
            <a:r>
              <a:rPr lang="en-US" sz="2400" dirty="0" smtClean="0"/>
              <a:t> </a:t>
            </a:r>
            <a:r>
              <a:rPr lang="en-US" sz="2400" dirty="0" err="1" smtClean="0"/>
              <a:t>berbentuk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 </a:t>
            </a:r>
            <a:r>
              <a:rPr lang="en-US" sz="2400" i="1" dirty="0" smtClean="0">
                <a:sym typeface="Symbol"/>
              </a:rPr>
              <a:t>a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aB</a:t>
            </a:r>
            <a:r>
              <a:rPr lang="en-US" sz="2400" dirty="0" smtClean="0">
                <a:sym typeface="Symbol"/>
              </a:rPr>
              <a:t>    (</a:t>
            </a:r>
            <a:r>
              <a:rPr lang="en-US" sz="2400" dirty="0" err="1" smtClean="0">
                <a:sym typeface="Symbol"/>
              </a:rPr>
              <a:t>atau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 </a:t>
            </a:r>
            <a:r>
              <a:rPr lang="en-US" sz="2400" i="1" dirty="0" err="1" smtClean="0">
                <a:sym typeface="Symbol"/>
              </a:rPr>
              <a:t>Ba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Bahasanya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dinamakan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b="1" dirty="0" err="1" smtClean="0">
                <a:sym typeface="Symbol"/>
              </a:rPr>
              <a:t>bahasa</a:t>
            </a:r>
            <a:r>
              <a:rPr lang="en-US" sz="2400" b="1" dirty="0" smtClean="0">
                <a:sym typeface="Symbol"/>
              </a:rPr>
              <a:t> regular 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i="1" dirty="0" smtClean="0">
                <a:sym typeface="Symbol"/>
              </a:rPr>
              <a:t>regular language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Mesin</a:t>
            </a:r>
            <a:r>
              <a:rPr lang="en-US" sz="2400" dirty="0" smtClean="0">
                <a:sym typeface="Symbol"/>
              </a:rPr>
              <a:t> yang </a:t>
            </a:r>
            <a:r>
              <a:rPr lang="en-US" sz="2400" dirty="0" err="1" smtClean="0">
                <a:sym typeface="Symbol"/>
              </a:rPr>
              <a:t>mengenalinya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Finite State Automaton </a:t>
            </a:r>
            <a:r>
              <a:rPr lang="en-US" sz="2400" dirty="0" smtClean="0">
                <a:sym typeface="Symbol"/>
              </a:rPr>
              <a:t>(FSA)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6200-079B-4CCD-ADC8-B5330011EBA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320</Words>
  <Application>Microsoft Office PowerPoint</Application>
  <PresentationFormat>On-screen Show (4:3)</PresentationFormat>
  <Paragraphs>184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Symbol</vt:lpstr>
      <vt:lpstr>Office Theme</vt:lpstr>
      <vt:lpstr>2. Review Teori Bahasa Formal dan Otomata</vt:lpstr>
      <vt:lpstr>Terminologi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Bahasa vs. Persoalan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Teori Komputasi</dc:title>
  <dc:creator>rn</dc:creator>
  <cp:lastModifiedBy>rinaldi-irk</cp:lastModifiedBy>
  <cp:revision>75</cp:revision>
  <dcterms:created xsi:type="dcterms:W3CDTF">2014-08-15T06:08:08Z</dcterms:created>
  <dcterms:modified xsi:type="dcterms:W3CDTF">2015-09-01T07:58:38Z</dcterms:modified>
</cp:coreProperties>
</file>